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21"/>
  </p:notesMasterIdLst>
  <p:sldIdLst>
    <p:sldId id="344" r:id="rId4"/>
    <p:sldId id="278" r:id="rId5"/>
    <p:sldId id="325" r:id="rId6"/>
    <p:sldId id="288" r:id="rId7"/>
    <p:sldId id="256" r:id="rId8"/>
    <p:sldId id="326" r:id="rId9"/>
    <p:sldId id="319" r:id="rId10"/>
    <p:sldId id="327" r:id="rId11"/>
    <p:sldId id="317" r:id="rId12"/>
    <p:sldId id="334" r:id="rId13"/>
    <p:sldId id="335" r:id="rId14"/>
    <p:sldId id="336" r:id="rId15"/>
    <p:sldId id="320" r:id="rId16"/>
    <p:sldId id="304" r:id="rId17"/>
    <p:sldId id="341" r:id="rId18"/>
    <p:sldId id="321" r:id="rId19"/>
    <p:sldId id="342" r:id="rId20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FF9FC6"/>
    <a:srgbClr val="FFB400"/>
    <a:srgbClr val="C0504D"/>
    <a:srgbClr val="8064A2"/>
    <a:srgbClr val="9BBB59"/>
    <a:srgbClr val="4BACC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5" autoAdjust="0"/>
    <p:restoredTop sz="90186" autoAdjust="0"/>
  </p:normalViewPr>
  <p:slideViewPr>
    <p:cSldViewPr>
      <p:cViewPr varScale="1">
        <p:scale>
          <a:sx n="101" d="100"/>
          <a:sy n="101" d="100"/>
        </p:scale>
        <p:origin x="3762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D79B1B1C-DB33-4D3D-8987-34DD1F3F57DA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0B4DDD7-8B6D-4483-9382-B9E13ED9D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896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77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saying</a:t>
            </a:r>
            <a:r>
              <a:rPr lang="en-GB" baseline="0" dirty="0"/>
              <a:t> largely what the previous slide but with a different image.</a:t>
            </a:r>
          </a:p>
          <a:p>
            <a:r>
              <a:rPr lang="en-GB" baseline="0" dirty="0"/>
              <a:t>You might be interested to know that the word cloud was based on an analysis of GCSE topics by Will </a:t>
            </a:r>
            <a:r>
              <a:rPr lang="en-GB" baseline="0" dirty="0" err="1"/>
              <a:t>Emeny</a:t>
            </a:r>
            <a:r>
              <a:rPr lang="en-GB" baseline="0" dirty="0"/>
              <a:t> (Great Maths Teaching Ideas). The thing that came out on top (in terms of direct and indirect application in GCSE maths) was times tables. Nearly 60% of GCSE topics could be traced to a root in times tables.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712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846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55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100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641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993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</a:t>
            </a:r>
            <a:r>
              <a:rPr lang="en-GB" baseline="0" dirty="0"/>
              <a:t> this slide instead of slide 17 if you’re going to be using the app rather than the website.</a:t>
            </a:r>
          </a:p>
          <a:p>
            <a:r>
              <a:rPr lang="en-GB" baseline="0" dirty="0"/>
              <a:t>Remember, to use the app, your school must have the Mobile Apps bolt-on. Go to Subscription Details once you’ve logged in to find out if you have it enabled.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4DDD7-8B6D-4483-9382-B9E13ED9D45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728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041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114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11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565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7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5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065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497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310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877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62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5586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4182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501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501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1713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229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5893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9470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692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8570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7848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2421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43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3918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99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0678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0817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9792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0455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9677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3344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628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7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D462D-BA2D-4072-B4D4-C3557AD0128F}" type="datetimeFigureOut">
              <a:rPr lang="en-GB" smtClean="0"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B80A8-4F93-44BE-A419-8D8D401E9E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964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7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1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7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D462D-BA2D-4072-B4D4-C3557AD0128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B80A8-4F93-44BE-A419-8D8D401E9EF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039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25.png"/><Relationship Id="rId5" Type="http://schemas.openxmlformats.org/officeDocument/2006/relationships/image" Target="../media/image7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png"/><Relationship Id="rId3" Type="http://schemas.openxmlformats.org/officeDocument/2006/relationships/image" Target="../media/image5.jpeg"/><Relationship Id="rId21" Type="http://schemas.openxmlformats.org/officeDocument/2006/relationships/image" Target="../media/image47.png"/><Relationship Id="rId7" Type="http://schemas.openxmlformats.org/officeDocument/2006/relationships/image" Target="../media/image9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37.png"/><Relationship Id="rId24" Type="http://schemas.openxmlformats.org/officeDocument/2006/relationships/image" Target="../media/image50.png"/><Relationship Id="rId5" Type="http://schemas.openxmlformats.org/officeDocument/2006/relationships/image" Target="../media/image7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4" Type="http://schemas.openxmlformats.org/officeDocument/2006/relationships/image" Target="../media/image6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18" Type="http://schemas.openxmlformats.org/officeDocument/2006/relationships/image" Target="../media/image64.png"/><Relationship Id="rId3" Type="http://schemas.openxmlformats.org/officeDocument/2006/relationships/image" Target="../media/image6.png"/><Relationship Id="rId21" Type="http://schemas.openxmlformats.org/officeDocument/2006/relationships/image" Target="../media/image67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2" Type="http://schemas.openxmlformats.org/officeDocument/2006/relationships/image" Target="../media/image5.jpeg"/><Relationship Id="rId16" Type="http://schemas.openxmlformats.org/officeDocument/2006/relationships/image" Target="../media/image62.png"/><Relationship Id="rId20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57.png"/><Relationship Id="rId5" Type="http://schemas.openxmlformats.org/officeDocument/2006/relationships/image" Target="../media/image8.png"/><Relationship Id="rId15" Type="http://schemas.openxmlformats.org/officeDocument/2006/relationships/image" Target="../media/image61.png"/><Relationship Id="rId23" Type="http://schemas.openxmlformats.org/officeDocument/2006/relationships/image" Target="../media/image69.png"/><Relationship Id="rId10" Type="http://schemas.openxmlformats.org/officeDocument/2006/relationships/image" Target="../media/image56.png"/><Relationship Id="rId19" Type="http://schemas.openxmlformats.org/officeDocument/2006/relationships/image" Target="../media/image65.png"/><Relationship Id="rId4" Type="http://schemas.openxmlformats.org/officeDocument/2006/relationships/image" Target="../media/image7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Relationship Id="rId22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png"/><Relationship Id="rId3" Type="http://schemas.openxmlformats.org/officeDocument/2006/relationships/image" Target="../media/image70.png"/><Relationship Id="rId7" Type="http://schemas.openxmlformats.org/officeDocument/2006/relationships/image" Target="../media/image9.png"/><Relationship Id="rId12" Type="http://schemas.openxmlformats.org/officeDocument/2006/relationships/image" Target="../media/image7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74.png"/><Relationship Id="rId5" Type="http://schemas.openxmlformats.org/officeDocument/2006/relationships/image" Target="../media/image7.png"/><Relationship Id="rId15" Type="http://schemas.openxmlformats.org/officeDocument/2006/relationships/image" Target="../media/image78.png"/><Relationship Id="rId10" Type="http://schemas.openxmlformats.org/officeDocument/2006/relationships/image" Target="../media/image73.png"/><Relationship Id="rId4" Type="http://schemas.openxmlformats.org/officeDocument/2006/relationships/image" Target="../media/image6.png"/><Relationship Id="rId9" Type="http://schemas.openxmlformats.org/officeDocument/2006/relationships/image" Target="../media/image72.png"/><Relationship Id="rId14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png"/><Relationship Id="rId3" Type="http://schemas.openxmlformats.org/officeDocument/2006/relationships/image" Target="../media/image5.jpeg"/><Relationship Id="rId21" Type="http://schemas.openxmlformats.org/officeDocument/2006/relationships/image" Target="../media/image47.png"/><Relationship Id="rId7" Type="http://schemas.openxmlformats.org/officeDocument/2006/relationships/image" Target="../media/image8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37.png"/><Relationship Id="rId24" Type="http://schemas.openxmlformats.org/officeDocument/2006/relationships/image" Target="../media/image50.png"/><Relationship Id="rId5" Type="http://schemas.openxmlformats.org/officeDocument/2006/relationships/image" Target="../media/image79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10" Type="http://schemas.openxmlformats.org/officeDocument/2006/relationships/image" Target="../media/image80.png"/><Relationship Id="rId19" Type="http://schemas.openxmlformats.org/officeDocument/2006/relationships/image" Target="../media/image45.png"/><Relationship Id="rId4" Type="http://schemas.openxmlformats.org/officeDocument/2006/relationships/image" Target="../media/image6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Relationship Id="rId27" Type="http://schemas.openxmlformats.org/officeDocument/2006/relationships/image" Target="../media/image8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3" name="Picture 5" descr="C:\Users\Bruno\Dropbox\TTRS\Avatars\Character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2425725"/>
            <a:ext cx="38115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runo\Dropbox\TTRS\Avatars\Character 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2425725"/>
            <a:ext cx="38115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runo\Dropbox\TTRS\Avatars\Character 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2425725"/>
            <a:ext cx="38115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06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755576" y="1268760"/>
            <a:ext cx="7632848" cy="4752528"/>
          </a:xfrm>
        </p:spPr>
        <p:txBody>
          <a:bodyPr>
            <a:no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Why is it important to know your times tables off by heart?</a:t>
            </a:r>
            <a:endParaRPr lang="en-GB" sz="8800" dirty="0">
              <a:solidFill>
                <a:schemeClr val="bg1"/>
              </a:solidFill>
            </a:endParaRP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23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2425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@</a:t>
            </a:r>
            <a:r>
              <a:rPr kumimoji="0" lang="en-GB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TTRockStars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024" t="5163" r="59838" b="9643"/>
          <a:stretch/>
        </p:blipFill>
        <p:spPr bwMode="auto">
          <a:xfrm>
            <a:off x="2555776" y="630511"/>
            <a:ext cx="6216688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14634" y="630511"/>
            <a:ext cx="53780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If maths was a house…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489447" y="4941168"/>
            <a:ext cx="6890865" cy="576064"/>
          </a:xfrm>
          <a:prstGeom prst="rect">
            <a:avLst/>
          </a:prstGeom>
          <a:solidFill>
            <a:srgbClr val="4BACC6">
              <a:alpha val="69804"/>
            </a:srgb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89447" y="4365104"/>
            <a:ext cx="6890865" cy="576064"/>
          </a:xfrm>
          <a:prstGeom prst="rect">
            <a:avLst/>
          </a:prstGeom>
          <a:solidFill>
            <a:srgbClr val="9BBB59">
              <a:alpha val="69804"/>
            </a:srgb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89447" y="3789040"/>
            <a:ext cx="6890865" cy="576064"/>
          </a:xfrm>
          <a:prstGeom prst="rect">
            <a:avLst/>
          </a:prstGeom>
          <a:solidFill>
            <a:srgbClr val="8064A2">
              <a:alpha val="69804"/>
            </a:srgb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89447" y="3208949"/>
            <a:ext cx="6890865" cy="576064"/>
          </a:xfrm>
          <a:prstGeom prst="rect">
            <a:avLst/>
          </a:prstGeom>
          <a:solidFill>
            <a:srgbClr val="C0504D">
              <a:alpha val="67843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89447" y="2638839"/>
            <a:ext cx="6890865" cy="576064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89447" y="1482447"/>
            <a:ext cx="6890865" cy="1146777"/>
          </a:xfrm>
          <a:prstGeom prst="rect">
            <a:avLst/>
          </a:prstGeom>
          <a:solidFill>
            <a:srgbClr val="FF9FC6">
              <a:alpha val="69804"/>
            </a:srgbClr>
          </a:solidFill>
          <a:ln>
            <a:solidFill>
              <a:srgbClr val="FF006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98778" y="490118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Counting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8778" y="4361077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+ and –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8778" y="3773522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× and ÷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8778" y="3191399"/>
            <a:ext cx="2849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Fractions &amp; 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98778" y="2603705"/>
            <a:ext cx="5009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Graphs, shapes &amp; algebra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8778" y="1452830"/>
            <a:ext cx="34971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All the even more super fun stuff</a:t>
            </a:r>
          </a:p>
        </p:txBody>
      </p:sp>
    </p:spTree>
    <p:extLst>
      <p:ext uri="{BB962C8B-B14F-4D97-AF65-F5344CB8AC3E}">
        <p14:creationId xmlns:p14="http://schemas.microsoft.com/office/powerpoint/2010/main" val="376322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4271592" cy="5508769"/>
          </a:xfrm>
        </p:spPr>
        <p:txBody>
          <a:bodyPr>
            <a:no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The times tables are the basics of maths. If you know the basics, you’ll find the rest much </a:t>
            </a:r>
            <a:r>
              <a:rPr lang="en-GB" dirty="0" err="1">
                <a:solidFill>
                  <a:schemeClr val="bg1"/>
                </a:solidFill>
              </a:rPr>
              <a:t>much</a:t>
            </a:r>
            <a:r>
              <a:rPr lang="en-GB" dirty="0">
                <a:solidFill>
                  <a:schemeClr val="bg1"/>
                </a:solidFill>
              </a:rPr>
              <a:t> easier.</a:t>
            </a:r>
          </a:p>
        </p:txBody>
      </p:sp>
      <p:pic>
        <p:nvPicPr>
          <p:cNvPr id="9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5541002" y="588603"/>
            <a:ext cx="2531162" cy="5561131"/>
          </a:xfrm>
          <a:prstGeom prst="roundRect">
            <a:avLst>
              <a:gd name="adj" fmla="val 72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Bruno\Dropbox\TTRS\images\guitarcloud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676181"/>
            <a:ext cx="2304360" cy="545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89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2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3" name="Picture 5" descr="C:\Users\Bruno\Dropbox\TTRS\Avatars\Character 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2425725"/>
            <a:ext cx="38115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runo\Dropbox\TTRS\Avatars\Character 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2425725"/>
            <a:ext cx="38115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runo\Dropbox\TTRS\Avatars\Character 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2425725"/>
            <a:ext cx="38115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peech Bubble: Rectangle with Corners Rounded 6"/>
          <p:cNvSpPr/>
          <p:nvPr/>
        </p:nvSpPr>
        <p:spPr>
          <a:xfrm>
            <a:off x="60859" y="324175"/>
            <a:ext cx="4462358" cy="1618158"/>
          </a:xfrm>
          <a:prstGeom prst="wedgeRoundRectCallout">
            <a:avLst>
              <a:gd name="adj1" fmla="val -11826"/>
              <a:gd name="adj2" fmla="val 91475"/>
              <a:gd name="adj3" fmla="val 16667"/>
            </a:avLst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OK, times tables are important but I find them hard to remember.</a:t>
            </a:r>
          </a:p>
        </p:txBody>
      </p:sp>
      <p:sp>
        <p:nvSpPr>
          <p:cNvPr id="8" name="Speech Bubble: Rectangle with Corners Rounded 7"/>
          <p:cNvSpPr/>
          <p:nvPr/>
        </p:nvSpPr>
        <p:spPr>
          <a:xfrm>
            <a:off x="4427490" y="848052"/>
            <a:ext cx="2705136" cy="1258118"/>
          </a:xfrm>
          <a:prstGeom prst="wedgeRoundRectCallout">
            <a:avLst>
              <a:gd name="adj1" fmla="val -36392"/>
              <a:gd name="adj2" fmla="val 75536"/>
              <a:gd name="adj3" fmla="val 16667"/>
            </a:avLst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And not much fun to learn.</a:t>
            </a:r>
          </a:p>
        </p:txBody>
      </p:sp>
      <p:sp>
        <p:nvSpPr>
          <p:cNvPr id="9" name="Speech Bubble: Rectangle with Corners Rounded 8"/>
          <p:cNvSpPr/>
          <p:nvPr/>
        </p:nvSpPr>
        <p:spPr>
          <a:xfrm>
            <a:off x="6472269" y="1484784"/>
            <a:ext cx="2204186" cy="1114102"/>
          </a:xfrm>
          <a:prstGeom prst="wedgeRoundRectCallout">
            <a:avLst>
              <a:gd name="adj1" fmla="val -8152"/>
              <a:gd name="adj2" fmla="val 80136"/>
              <a:gd name="adj3" fmla="val 16667"/>
            </a:avLst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So what’s the plan? </a:t>
            </a:r>
          </a:p>
        </p:txBody>
      </p:sp>
    </p:spTree>
    <p:extLst>
      <p:ext uri="{BB962C8B-B14F-4D97-AF65-F5344CB8AC3E}">
        <p14:creationId xmlns:p14="http://schemas.microsoft.com/office/powerpoint/2010/main" val="370200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1259632" y="2420888"/>
            <a:ext cx="662473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dirty="0">
                <a:solidFill>
                  <a:schemeClr val="bg1"/>
                </a:solidFill>
              </a:rPr>
              <a:t>Introducing…</a:t>
            </a:r>
          </a:p>
        </p:txBody>
      </p:sp>
    </p:spTree>
    <p:extLst>
      <p:ext uri="{BB962C8B-B14F-4D97-AF65-F5344CB8AC3E}">
        <p14:creationId xmlns:p14="http://schemas.microsoft.com/office/powerpoint/2010/main" val="275363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@</a:t>
            </a:r>
            <a:r>
              <a:rPr lang="en-GB" dirty="0" err="1">
                <a:solidFill>
                  <a:prstClr val="white"/>
                </a:solidFill>
              </a:rPr>
              <a:t>TTRockStars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Bruno\Dropbox\TTRS\images\TTRSbanner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018" y="2276872"/>
            <a:ext cx="8506756" cy="180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29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7" y="648219"/>
            <a:ext cx="36663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prstClr val="white"/>
                </a:solidFill>
              </a:rPr>
              <a:t>Three Modes</a:t>
            </a:r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@</a:t>
            </a:r>
            <a:r>
              <a:rPr lang="en-GB" dirty="0" err="1">
                <a:solidFill>
                  <a:prstClr val="white"/>
                </a:solidFill>
              </a:rPr>
              <a:t>TTRockStars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043608" y="4256880"/>
            <a:ext cx="20942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prstClr val="white"/>
                </a:solidFill>
              </a:rPr>
              <a:t>Paper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892278" y="4256880"/>
            <a:ext cx="20942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prstClr val="white"/>
                </a:solidFill>
              </a:rPr>
              <a:t>Website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512359" y="4256880"/>
            <a:ext cx="20942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prstClr val="white"/>
                </a:solidFill>
              </a:rPr>
              <a:t>App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3466134" y="1579121"/>
            <a:ext cx="2832396" cy="2647160"/>
            <a:chOff x="3356645" y="1822932"/>
            <a:chExt cx="2832396" cy="264716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30861" y="3193888"/>
              <a:ext cx="1358180" cy="123835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1492" y="1822932"/>
              <a:ext cx="1358180" cy="1301712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30860" y="1822932"/>
              <a:ext cx="1358180" cy="130171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56645" y="3168380"/>
              <a:ext cx="1358180" cy="1301712"/>
            </a:xfrm>
            <a:prstGeom prst="rect">
              <a:avLst/>
            </a:prstGeom>
          </p:spPr>
        </p:pic>
      </p:grp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0029" y="1838745"/>
            <a:ext cx="1538944" cy="20841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774" y="1579121"/>
            <a:ext cx="1919952" cy="2690896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9612560" y="1523447"/>
            <a:ext cx="1512168" cy="2533229"/>
            <a:chOff x="647564" y="1523447"/>
            <a:chExt cx="1512168" cy="2533229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647564" y="1937307"/>
              <a:ext cx="1512168" cy="2119369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727407" y="1523447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1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3284968" y="1523446"/>
            <a:ext cx="1512168" cy="2533229"/>
            <a:chOff x="2279432" y="1523446"/>
            <a:chExt cx="1512168" cy="2533229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2279432" y="1937306"/>
              <a:ext cx="1512168" cy="2119369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2359275" y="1523446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2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6955449" y="1523445"/>
            <a:ext cx="1512168" cy="2533229"/>
            <a:chOff x="3902009" y="1523445"/>
            <a:chExt cx="1512168" cy="2533229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3902009" y="1937305"/>
              <a:ext cx="1512168" cy="2119369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3981852" y="1523445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3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0544160" y="1523446"/>
            <a:ext cx="1512168" cy="2533229"/>
            <a:chOff x="5524585" y="1523446"/>
            <a:chExt cx="1512168" cy="2533229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5524585" y="1937306"/>
              <a:ext cx="1512168" cy="2119369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5604428" y="1523446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4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4301537" y="1523445"/>
            <a:ext cx="1512168" cy="2533229"/>
            <a:chOff x="7147162" y="1523445"/>
            <a:chExt cx="1512168" cy="2533229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7147162" y="1937305"/>
              <a:ext cx="1512168" cy="2119369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7227005" y="1523445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5</a:t>
              </a:r>
            </a:p>
          </p:txBody>
        </p:sp>
      </p:grpSp>
      <p:pic>
        <p:nvPicPr>
          <p:cNvPr id="39" name="Picture 7" descr="C:\Users\Bruno\Dropbox\TTRS\images\TTRSbanner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8464" y="5125628"/>
            <a:ext cx="5795864" cy="12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482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727407" y="620688"/>
            <a:ext cx="3459818" cy="936104"/>
          </a:xfrm>
        </p:spPr>
        <p:txBody>
          <a:bodyPr anchor="t">
            <a:normAutofit fontScale="90000"/>
          </a:bodyPr>
          <a:lstStyle/>
          <a:p>
            <a:pPr marL="174625" indent="-174625" algn="l"/>
            <a:r>
              <a:rPr lang="en-GB" b="1" dirty="0">
                <a:solidFill>
                  <a:schemeClr val="bg1"/>
                </a:solidFill>
                <a:latin typeface="Rock" panose="00000400000000000000" pitchFamily="2" charset="0"/>
              </a:rPr>
              <a:t>Paper version</a:t>
            </a:r>
            <a:endParaRPr lang="en-GB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647564" y="1523447"/>
            <a:ext cx="1512168" cy="3003683"/>
            <a:chOff x="647564" y="1523447"/>
            <a:chExt cx="1512168" cy="30036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647564" y="1937307"/>
              <a:ext cx="1512168" cy="211936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27407" y="1523447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1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27407" y="4127020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sym typeface="Wingdings" panose="05000000000000000000" pitchFamily="2" charset="2"/>
                </a:rPr>
                <a:t></a:t>
              </a:r>
              <a:r>
                <a:rPr lang="en-GB" sz="2000" dirty="0">
                  <a:solidFill>
                    <a:schemeClr val="bg1"/>
                  </a:solidFill>
                </a:rPr>
                <a:t> 3 mins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272463" y="1523446"/>
            <a:ext cx="1512168" cy="3003684"/>
            <a:chOff x="2279432" y="1523446"/>
            <a:chExt cx="1512168" cy="3003684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2279432" y="1937306"/>
              <a:ext cx="1512168" cy="2119369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2359275" y="1523446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2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359275" y="4127020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sym typeface="Wingdings" panose="05000000000000000000" pitchFamily="2" charset="2"/>
                </a:rPr>
                <a:t></a:t>
              </a:r>
              <a:r>
                <a:rPr lang="en-GB" sz="2000" dirty="0">
                  <a:solidFill>
                    <a:schemeClr val="bg1"/>
                  </a:solidFill>
                </a:rPr>
                <a:t> 3 mins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897362" y="1523445"/>
            <a:ext cx="1512168" cy="3004831"/>
            <a:chOff x="3902009" y="1523445"/>
            <a:chExt cx="1512168" cy="3004831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3902009" y="1937305"/>
              <a:ext cx="1512168" cy="2119369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3981852" y="1523445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3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981852" y="4128166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sym typeface="Wingdings" panose="05000000000000000000" pitchFamily="2" charset="2"/>
                </a:rPr>
                <a:t></a:t>
              </a:r>
              <a:r>
                <a:rPr lang="en-GB" sz="2000" dirty="0">
                  <a:solidFill>
                    <a:schemeClr val="bg1"/>
                  </a:solidFill>
                </a:rPr>
                <a:t> 3 mins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522261" y="1523446"/>
            <a:ext cx="1512168" cy="3003684"/>
            <a:chOff x="5524585" y="1523446"/>
            <a:chExt cx="1512168" cy="300368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5524585" y="1937306"/>
              <a:ext cx="1512168" cy="2119369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5604428" y="1523446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4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604428" y="4127020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sym typeface="Wingdings" panose="05000000000000000000" pitchFamily="2" charset="2"/>
                </a:rPr>
                <a:t></a:t>
              </a:r>
              <a:r>
                <a:rPr lang="en-GB" sz="2000" dirty="0">
                  <a:solidFill>
                    <a:schemeClr val="bg1"/>
                  </a:solidFill>
                </a:rPr>
                <a:t> 3 mins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147162" y="1523445"/>
            <a:ext cx="1512168" cy="3003685"/>
            <a:chOff x="7147162" y="1523445"/>
            <a:chExt cx="1512168" cy="300368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253">
              <a:off x="7147162" y="1937305"/>
              <a:ext cx="1512168" cy="2119369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7227005" y="1523445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Lesson 5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227005" y="4127020"/>
              <a:ext cx="13524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sym typeface="Wingdings" panose="05000000000000000000" pitchFamily="2" charset="2"/>
                </a:rPr>
                <a:t></a:t>
              </a:r>
              <a:r>
                <a:rPr lang="en-GB" sz="2000" dirty="0">
                  <a:solidFill>
                    <a:schemeClr val="bg1"/>
                  </a:solidFill>
                </a:rPr>
                <a:t> 3 mins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7572947" y="1828546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Score 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72947" y="2244432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Score 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572947" y="2660318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Score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572947" y="3076204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Score 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72947" y="3492091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Score 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58476" y="1828546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Time 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058476" y="2244432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Time 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058476" y="2660318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Time 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058476" y="3076204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Time 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058476" y="3492091"/>
            <a:ext cx="141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Time 5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190053" y="2660318"/>
            <a:ext cx="382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675582" y="2660318"/>
            <a:ext cx="382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+</a:t>
            </a:r>
          </a:p>
        </p:txBody>
      </p:sp>
      <p:cxnSp>
        <p:nvCxnSpPr>
          <p:cNvPr id="56" name="Straight Connector 55"/>
          <p:cNvCxnSpPr/>
          <p:nvPr/>
        </p:nvCxnSpPr>
        <p:spPr>
          <a:xfrm>
            <a:off x="7381500" y="3905406"/>
            <a:ext cx="123351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867029" y="3948337"/>
            <a:ext cx="123351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627310" y="3994115"/>
            <a:ext cx="2462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b="1" dirty="0">
                <a:solidFill>
                  <a:schemeClr val="bg1"/>
                </a:solidFill>
              </a:rPr>
              <a:t>Total Time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88661" y="3994115"/>
            <a:ext cx="2462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b="1" dirty="0">
                <a:solidFill>
                  <a:schemeClr val="bg1"/>
                </a:solidFill>
              </a:rPr>
              <a:t>Total Score</a:t>
            </a:r>
          </a:p>
        </p:txBody>
      </p:sp>
      <p:sp>
        <p:nvSpPr>
          <p:cNvPr id="61" name="Rectangle 60"/>
          <p:cNvSpPr/>
          <p:nvPr/>
        </p:nvSpPr>
        <p:spPr>
          <a:xfrm>
            <a:off x="982797" y="1419164"/>
            <a:ext cx="2136029" cy="34351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757763" y="4148928"/>
            <a:ext cx="2136029" cy="34351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 descr="... | Free Stock Photo | Illustration of a laptop computer | # 1711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97" y="4249656"/>
            <a:ext cx="2057546" cy="205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182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154 -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-0.30816 -3.7037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46232 -3.7037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25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60695 -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47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8" grpId="0"/>
      <p:bldP spid="59" grpId="0"/>
      <p:bldP spid="61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9" descr="... | Free Stock Photo | Illustration of a laptop computer | # 171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666" y="413743"/>
            <a:ext cx="5893460" cy="5893460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3063006" y="1317060"/>
            <a:ext cx="3093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Total Time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063006" y="2651593"/>
            <a:ext cx="3093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Total Score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063006" y="1956559"/>
            <a:ext cx="3093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÷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160512" y="1567976"/>
            <a:ext cx="4931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vtks Rude Metal shadow" panose="02000000000000000000" pitchFamily="2" charset="0"/>
              </a:rPr>
              <a:t>Rock speed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+mj-lt"/>
              </a:rPr>
              <a:t>(</a:t>
            </a:r>
            <a:r>
              <a:rPr lang="en-GB" sz="3200" dirty="0">
                <a:solidFill>
                  <a:schemeClr val="bg1"/>
                </a:solidFill>
                <a:latin typeface="vtks Rude Metal shadow" panose="02000000000000000000" pitchFamily="2" charset="0"/>
              </a:rPr>
              <a:t>seconds per question</a:t>
            </a:r>
            <a:r>
              <a:rPr lang="en-GB" sz="3200" dirty="0">
                <a:solidFill>
                  <a:schemeClr val="bg1"/>
                </a:solidFill>
                <a:latin typeface="+mj-lt"/>
              </a:rPr>
              <a:t>)</a:t>
            </a:r>
          </a:p>
        </p:txBody>
      </p:sp>
      <p:sp>
        <p:nvSpPr>
          <p:cNvPr id="65" name="Rectangle 64"/>
          <p:cNvSpPr/>
          <p:nvPr/>
        </p:nvSpPr>
        <p:spPr>
          <a:xfrm>
            <a:off x="-30927944" y="1348314"/>
            <a:ext cx="4351542" cy="49929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7444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55" grpId="0"/>
      <p:bldP spid="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/>
          <p:cNvSpPr txBox="1"/>
          <p:nvPr/>
        </p:nvSpPr>
        <p:spPr>
          <a:xfrm>
            <a:off x="2160512" y="620688"/>
            <a:ext cx="4931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vtks Rude Metal shadow" panose="02000000000000000000" pitchFamily="2" charset="0"/>
              </a:rPr>
              <a:t>Rock speed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+mj-lt"/>
              </a:rPr>
              <a:t>(</a:t>
            </a:r>
            <a:r>
              <a:rPr lang="en-GB" sz="3200" dirty="0">
                <a:solidFill>
                  <a:schemeClr val="bg1"/>
                </a:solidFill>
                <a:latin typeface="vtks Rude Metal shadow" panose="02000000000000000000" pitchFamily="2" charset="0"/>
              </a:rPr>
              <a:t>seconds per question</a:t>
            </a:r>
            <a:r>
              <a:rPr lang="en-GB" sz="3200" dirty="0">
                <a:solidFill>
                  <a:schemeClr val="bg1"/>
                </a:solidFill>
                <a:latin typeface="+mj-lt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2433820" y="1268759"/>
            <a:ext cx="4351542" cy="55225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 descr="... | Free Stock Photo | Illustration of a laptop computer | # 171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666" y="8732855"/>
            <a:ext cx="5893460" cy="5893460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3063006" y="9636172"/>
            <a:ext cx="3093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Total Time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063006" y="10970705"/>
            <a:ext cx="3093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Total Score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063006" y="10303439"/>
            <a:ext cx="3093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÷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32262" y="535474"/>
            <a:ext cx="8277724" cy="6858000"/>
            <a:chOff x="-6439770" y="4960085"/>
            <a:chExt cx="8277724" cy="6858000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6439770" y="4960085"/>
              <a:ext cx="4848301" cy="685800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-2988473" y="7192969"/>
              <a:ext cx="4826427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Unsigned Act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7 seconds/question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-1356106" y="-280339"/>
            <a:ext cx="9416751" cy="9484606"/>
            <a:chOff x="8718247" y="4373711"/>
            <a:chExt cx="8500285" cy="8561536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18247" y="4373711"/>
              <a:ext cx="6052625" cy="8561536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12392105" y="7192969"/>
              <a:ext cx="4826427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err="1">
                  <a:solidFill>
                    <a:schemeClr val="bg1"/>
                  </a:solidFill>
                </a:rPr>
                <a:t>Gigger</a:t>
              </a:r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8 seconds/question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5318" y="535474"/>
            <a:ext cx="8211939" cy="6478792"/>
            <a:chOff x="641847" y="714177"/>
            <a:chExt cx="8211939" cy="647879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1847" y="714177"/>
              <a:ext cx="4580218" cy="6478792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3547792" y="3088068"/>
              <a:ext cx="5305994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Wannabe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+10 seconds/question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1278" y="679642"/>
            <a:ext cx="8273736" cy="6858000"/>
            <a:chOff x="11533367" y="-2547664"/>
            <a:chExt cx="8273736" cy="6858000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33367" y="-2547664"/>
              <a:ext cx="4848301" cy="6858000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14818501" y="-1052781"/>
              <a:ext cx="4988602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Rock Star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3 seconds/question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-565679" y="-643548"/>
            <a:ext cx="9269282" cy="8728084"/>
            <a:chOff x="10928754" y="330276"/>
            <a:chExt cx="9269282" cy="872808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28754" y="330276"/>
              <a:ext cx="6170368" cy="8728084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15209434" y="3549766"/>
              <a:ext cx="4988602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Breakthrough Artist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6 seconds/question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-183701" y="476672"/>
            <a:ext cx="9085815" cy="7358590"/>
            <a:chOff x="-10261648" y="-2808312"/>
            <a:chExt cx="8467726" cy="685800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0261648" y="-2808312"/>
              <a:ext cx="4848301" cy="6858000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-6782524" y="-726860"/>
              <a:ext cx="4988602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Support Act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5 seconds/question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12342" y="616042"/>
            <a:ext cx="7545789" cy="6858000"/>
            <a:chOff x="-10280871" y="9316627"/>
            <a:chExt cx="7545789" cy="685800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0280871" y="9316627"/>
              <a:ext cx="4848301" cy="6858000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-7723684" y="11794723"/>
              <a:ext cx="4988602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Headliner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4 seconds/question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-73105" y="52422"/>
            <a:ext cx="8762524" cy="7548819"/>
            <a:chOff x="-8633703" y="1396798"/>
            <a:chExt cx="7960635" cy="685800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8633703" y="1396798"/>
              <a:ext cx="4848301" cy="6858000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-5661670" y="3709383"/>
              <a:ext cx="4988602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Garage Rocker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10 seconds/question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-330285" y="193695"/>
            <a:ext cx="8602056" cy="7256537"/>
            <a:chOff x="-2700203" y="-5707345"/>
            <a:chExt cx="8129622" cy="68580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700203" y="-5707345"/>
              <a:ext cx="4848301" cy="6858000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440817" y="-3276802"/>
              <a:ext cx="4988602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Busker</a:t>
              </a: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>
                  <a:solidFill>
                    <a:schemeClr val="bg1"/>
                  </a:solidFill>
                </a:rPr>
                <a:t>9 seconds/question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29617" y="316433"/>
            <a:ext cx="8879044" cy="6858000"/>
            <a:chOff x="9366319" y="8770260"/>
            <a:chExt cx="8879044" cy="6858000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66319" y="8770260"/>
              <a:ext cx="4848301" cy="6858000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418936" y="10711782"/>
              <a:ext cx="4826427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rgbClr val="FFC000"/>
                  </a:solidFill>
                  <a:latin typeface="vtks Rude Metal shadow" panose="02000000000000000000" pitchFamily="2" charset="0"/>
                </a:rPr>
                <a:t>Rock Hero</a:t>
              </a:r>
            </a:p>
            <a:p>
              <a:pPr algn="ctr"/>
              <a:endParaRPr lang="en-GB" sz="4400" dirty="0">
                <a:solidFill>
                  <a:srgbClr val="FFC000"/>
                </a:solidFill>
                <a:latin typeface="vtks Rude Metal shadow" panose="02000000000000000000" pitchFamily="2" charset="0"/>
              </a:endParaRPr>
            </a:p>
            <a:p>
              <a:pPr algn="ctr"/>
              <a:r>
                <a:rPr lang="en-GB" sz="4400" dirty="0">
                  <a:solidFill>
                    <a:srgbClr val="FFC000"/>
                  </a:solidFill>
                  <a:latin typeface="vtks Rude Metal shadow" panose="02000000000000000000" pitchFamily="2" charset="0"/>
                </a:rPr>
                <a:t>one</a:t>
              </a:r>
              <a:r>
                <a:rPr lang="en-GB" sz="4800" b="1" dirty="0">
                  <a:solidFill>
                    <a:srgbClr val="FFC000"/>
                  </a:solidFill>
                  <a:latin typeface="vtks Rude Metal shadow" panose="02000000000000000000" pitchFamily="2" charset="0"/>
                </a:rPr>
                <a:t> </a:t>
              </a:r>
              <a:r>
                <a:rPr lang="en-GB" sz="4400" dirty="0">
                  <a:solidFill>
                    <a:srgbClr val="FFC000"/>
                  </a:solidFill>
                  <a:latin typeface="vtks Rude Metal shadow" panose="02000000000000000000" pitchFamily="2" charset="0"/>
                </a:rPr>
                <a:t>second</a:t>
              </a:r>
            </a:p>
            <a:p>
              <a:pPr algn="ctr"/>
              <a:r>
                <a:rPr lang="en-GB" sz="4400" dirty="0">
                  <a:solidFill>
                    <a:srgbClr val="FFC000"/>
                  </a:solidFill>
                  <a:latin typeface="vtks Rude Metal shadow" panose="02000000000000000000" pitchFamily="2" charset="0"/>
                </a:rPr>
                <a:t>per question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43867" y="2257955"/>
            <a:ext cx="7882060" cy="2832924"/>
            <a:chOff x="843867" y="2257955"/>
            <a:chExt cx="7882060" cy="2832924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3867" y="2257955"/>
              <a:ext cx="3512752" cy="28329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0" name="TextBox 49"/>
            <p:cNvSpPr txBox="1"/>
            <p:nvPr/>
          </p:nvSpPr>
          <p:spPr>
            <a:xfrm>
              <a:off x="3899500" y="2768358"/>
              <a:ext cx="4826427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>
                  <a:solidFill>
                    <a:schemeClr val="bg1"/>
                  </a:solidFill>
                </a:rPr>
                <a:t>Rock Legend</a:t>
              </a:r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endParaRPr lang="en-GB" sz="4400" dirty="0">
                <a:solidFill>
                  <a:schemeClr val="bg1"/>
                </a:solidFill>
              </a:endParaRPr>
            </a:p>
            <a:p>
              <a:pPr algn="ctr"/>
              <a:r>
                <a:rPr lang="en-GB" sz="4400" dirty="0" smtClean="0">
                  <a:solidFill>
                    <a:schemeClr val="bg1"/>
                  </a:solidFill>
                </a:rPr>
                <a:t>2 </a:t>
              </a:r>
              <a:r>
                <a:rPr lang="en-GB" sz="4400" dirty="0">
                  <a:solidFill>
                    <a:schemeClr val="bg1"/>
                  </a:solidFill>
                </a:rPr>
                <a:t>seconds/question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06148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727407" y="953961"/>
            <a:ext cx="3459818" cy="936104"/>
          </a:xfrm>
        </p:spPr>
        <p:txBody>
          <a:bodyPr anchor="t">
            <a:normAutofit/>
          </a:bodyPr>
          <a:lstStyle/>
          <a:p>
            <a:pPr marL="174625" indent="-174625" algn="l"/>
            <a:r>
              <a:rPr lang="en-GB" b="1" dirty="0">
                <a:solidFill>
                  <a:schemeClr val="bg1"/>
                </a:solidFill>
                <a:latin typeface="Rock" panose="00000400000000000000" pitchFamily="2" charset="0"/>
              </a:rPr>
              <a:t>Website</a:t>
            </a:r>
            <a:endParaRPr lang="en-GB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0" name="Picture 59" descr="... | Free Stock Photo | Illustration of a laptop computer | # 171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816" y="485751"/>
            <a:ext cx="5821451" cy="5821451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4295561" y="1288529"/>
            <a:ext cx="27144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sym typeface="Wingdings" panose="05000000000000000000" pitchFamily="2" charset="2"/>
              </a:rPr>
              <a:t>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</a:rPr>
              <a:t>1 minute games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257114" y="1418767"/>
            <a:ext cx="4499780" cy="1938992"/>
            <a:chOff x="-4313612" y="4843089"/>
            <a:chExt cx="4499780" cy="1938992"/>
          </a:xfrm>
        </p:grpSpPr>
        <p:sp>
          <p:nvSpPr>
            <p:cNvPr id="63" name="TextBox 62"/>
            <p:cNvSpPr txBox="1"/>
            <p:nvPr/>
          </p:nvSpPr>
          <p:spPr>
            <a:xfrm>
              <a:off x="-4313612" y="4843089"/>
              <a:ext cx="431361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Single player</a:t>
              </a:r>
            </a:p>
            <a:p>
              <a:pPr algn="ctr"/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Or</a:t>
              </a:r>
            </a:p>
            <a:p>
              <a:pPr algn="ctr"/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Multi-player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740477" y="4843089"/>
              <a:ext cx="632693" cy="642208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-740477" y="6071203"/>
              <a:ext cx="926645" cy="642208"/>
              <a:chOff x="-740477" y="6071203"/>
              <a:chExt cx="926645" cy="642208"/>
            </a:xfrm>
          </p:grpSpPr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740477" y="6071203"/>
                <a:ext cx="632693" cy="642208"/>
              </a:xfrm>
              <a:prstGeom prst="rect">
                <a:avLst/>
              </a:prstGeom>
            </p:spPr>
          </p:pic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606319" y="6071203"/>
                <a:ext cx="632693" cy="642208"/>
              </a:xfrm>
              <a:prstGeom prst="rect">
                <a:avLst/>
              </a:prstGeom>
            </p:spPr>
          </p:pic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446525" y="6071203"/>
                <a:ext cx="632693" cy="642208"/>
              </a:xfrm>
              <a:prstGeom prst="rect">
                <a:avLst/>
              </a:prstGeom>
            </p:spPr>
          </p:pic>
        </p:grpSp>
      </p:grpSp>
      <p:grpSp>
        <p:nvGrpSpPr>
          <p:cNvPr id="18" name="Group 17"/>
          <p:cNvGrpSpPr/>
          <p:nvPr/>
        </p:nvGrpSpPr>
        <p:grpSpPr>
          <a:xfrm>
            <a:off x="4069755" y="1422013"/>
            <a:ext cx="3615210" cy="1938992"/>
            <a:chOff x="3851024" y="1345372"/>
            <a:chExt cx="3615210" cy="1938992"/>
          </a:xfrm>
        </p:grpSpPr>
        <p:sp>
          <p:nvSpPr>
            <p:cNvPr id="64" name="TextBox 63"/>
            <p:cNvSpPr txBox="1"/>
            <p:nvPr/>
          </p:nvSpPr>
          <p:spPr>
            <a:xfrm>
              <a:off x="3851024" y="1345372"/>
              <a:ext cx="3115707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Earn &amp; spend on your avatar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19209" y="2154310"/>
              <a:ext cx="1647025" cy="936667"/>
            </a:xfrm>
            <a:prstGeom prst="rect">
              <a:avLst/>
            </a:prstGeom>
          </p:spPr>
        </p:pic>
      </p:grpSp>
      <p:grpSp>
        <p:nvGrpSpPr>
          <p:cNvPr id="69" name="Group 68"/>
          <p:cNvGrpSpPr/>
          <p:nvPr/>
        </p:nvGrpSpPr>
        <p:grpSpPr>
          <a:xfrm>
            <a:off x="4200352" y="1288529"/>
            <a:ext cx="2985110" cy="2284487"/>
            <a:chOff x="1098476" y="680301"/>
            <a:chExt cx="7217940" cy="5523848"/>
          </a:xfrm>
        </p:grpSpPr>
        <p:grpSp>
          <p:nvGrpSpPr>
            <p:cNvPr id="70" name="Group 69"/>
            <p:cNvGrpSpPr/>
            <p:nvPr/>
          </p:nvGrpSpPr>
          <p:grpSpPr>
            <a:xfrm>
              <a:off x="1098476" y="2063601"/>
              <a:ext cx="7217940" cy="1275836"/>
              <a:chOff x="1098476" y="2063601"/>
              <a:chExt cx="7217940" cy="1275836"/>
            </a:xfrm>
          </p:grpSpPr>
          <p:pic>
            <p:nvPicPr>
              <p:cNvPr id="86" name="Picture 4" descr="C:\Users\Bruno\Dropbox\TTRS\20 characters\Character 7.png"/>
              <p:cNvPicPr>
                <a:picLocks noChangeAspect="1" noChangeArrowheads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9880" y="2063601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7" name="Picture 6" descr="C:\Users\Bruno\Dropbox\TTRS\20 characters\Character 9.png"/>
              <p:cNvPicPr>
                <a:picLocks noChangeAspect="1" noChangeArrowheads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0581" y="2063602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8" name="Picture 8" descr="C:\Users\Bruno\Dropbox\TTRS\20 characters\Character 11.png"/>
              <p:cNvPicPr>
                <a:picLocks noChangeAspect="1" noChangeArrowheads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9178" y="2063602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9" name="Picture 16" descr="C:\Users\Bruno\Dropbox\TTRS\20 characters\Character 2.png"/>
              <p:cNvPicPr>
                <a:picLocks noChangeAspect="1" noChangeArrowheads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476" y="2063602"/>
                <a:ext cx="1201391" cy="12013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1" name="Group 70"/>
            <p:cNvGrpSpPr/>
            <p:nvPr/>
          </p:nvGrpSpPr>
          <p:grpSpPr>
            <a:xfrm>
              <a:off x="1098476" y="3446904"/>
              <a:ext cx="7217940" cy="1275835"/>
              <a:chOff x="1098476" y="3446904"/>
              <a:chExt cx="7217940" cy="1275835"/>
            </a:xfrm>
          </p:grpSpPr>
          <p:pic>
            <p:nvPicPr>
              <p:cNvPr id="82" name="Picture 7" descr="C:\Users\Bruno\Dropbox\TTRS\20 characters\Character 10.png"/>
              <p:cNvPicPr>
                <a:picLocks noChangeAspect="1" noChangeArrowheads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9880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3" name="Picture 9" descr="C:\Users\Bruno\Dropbox\TTRS\20 characters\Character 12.png"/>
              <p:cNvPicPr>
                <a:picLocks noChangeAspect="1" noChangeArrowheads="1"/>
              </p:cNvPicPr>
              <p:nvPr/>
            </p:nvPicPr>
            <p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0581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4" name="Picture 14" descr="C:\Users\Bruno\Dropbox\TTRS\20 characters\Character 17.png"/>
              <p:cNvPicPr>
                <a:picLocks noChangeAspect="1" noChangeArrowheads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476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5" name="Picture 17" descr="C:\Users\Bruno\Dropbox\TTRS\20 characters\Character 4.png"/>
              <p:cNvPicPr>
                <a:picLocks noChangeAspect="1" noChangeArrowheads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9177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2" name="Group 71"/>
            <p:cNvGrpSpPr/>
            <p:nvPr/>
          </p:nvGrpSpPr>
          <p:grpSpPr>
            <a:xfrm>
              <a:off x="1098476" y="4830206"/>
              <a:ext cx="7217940" cy="1373943"/>
              <a:chOff x="827584" y="4934389"/>
              <a:chExt cx="7759724" cy="1477072"/>
            </a:xfrm>
          </p:grpSpPr>
          <p:pic>
            <p:nvPicPr>
              <p:cNvPr id="78" name="Picture 5" descr="C:\Users\Bruno\Dropbox\TTRS\20 characters\Character 8.png"/>
              <p:cNvPicPr>
                <a:picLocks noChangeAspect="1" noChangeArrowheads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959" y="5039861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9" name="Picture 13" descr="C:\Users\Bruno\Dropbox\TTRS\20 characters\Character 16.png"/>
              <p:cNvPicPr>
                <a:picLocks noChangeAspect="1" noChangeArrowheads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86334" y="5039861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0" name="Picture 15" descr="C:\Users\Bruno\Dropbox\TTRS\20 characters\Character 1.png"/>
              <p:cNvPicPr>
                <a:picLocks noChangeAspect="1" noChangeArrowheads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79039" y="5003192"/>
                <a:ext cx="1408269" cy="14082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1" name="Picture 3" descr="C:\Users\Bruno\Dropbox\TTRS\20 characters\Character 6.png"/>
              <p:cNvPicPr>
                <a:picLocks noChangeAspect="1" noChangeArrowheads="1"/>
              </p:cNvPicPr>
              <p:nvPr/>
            </p:nvPicPr>
            <p:blipFill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49343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3" name="Group 72"/>
            <p:cNvGrpSpPr/>
            <p:nvPr/>
          </p:nvGrpSpPr>
          <p:grpSpPr>
            <a:xfrm>
              <a:off x="1098476" y="680301"/>
              <a:ext cx="7217940" cy="1275835"/>
              <a:chOff x="827584" y="472989"/>
              <a:chExt cx="7759724" cy="1371600"/>
            </a:xfrm>
          </p:grpSpPr>
          <p:pic>
            <p:nvPicPr>
              <p:cNvPr id="74" name="Picture 12" descr="C:\Users\Bruno\Dropbox\TTRS\20 characters\Character 15.png"/>
              <p:cNvPicPr>
                <a:picLocks noChangeAspect="1" noChangeArrowheads="1"/>
              </p:cNvPicPr>
              <p:nvPr/>
            </p:nvPicPr>
            <p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15708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5" name="Picture 10" descr="C:\Users\Bruno\Dropbox\TTRS\20 characters\Character 13.png"/>
              <p:cNvPicPr>
                <a:picLocks noChangeAspect="1" noChangeArrowheads="1"/>
              </p:cNvPicPr>
              <p:nvPr/>
            </p:nvPicPr>
            <p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86334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" name="Picture 11" descr="C:\Users\Bruno\Dropbox\TTRS\20 characters\Character 14.png"/>
              <p:cNvPicPr>
                <a:picLocks noChangeAspect="1" noChangeArrowheads="1"/>
              </p:cNvPicPr>
              <p:nvPr/>
            </p:nvPicPr>
            <p:blipFill>
              <a:blip r:embed="rId2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959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7" name="Picture 18" descr="C:\Users\Bruno\Dropbox\TTRS\20 characters\Character 5.png"/>
              <p:cNvPicPr>
                <a:picLocks noChangeAspect="1" noChangeArrowheads="1"/>
              </p:cNvPicPr>
              <p:nvPr/>
            </p:nvPicPr>
            <p:blipFill>
              <a:blip r:embed="rId2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9782830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@</a:t>
            </a:r>
            <a:r>
              <a:rPr lang="en-GB" dirty="0" err="1">
                <a:solidFill>
                  <a:prstClr val="white"/>
                </a:solidFill>
              </a:rPr>
              <a:t>TTRockStars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9" name="Group 38"/>
          <p:cNvGrpSpPr/>
          <p:nvPr/>
        </p:nvGrpSpPr>
        <p:grpSpPr>
          <a:xfrm>
            <a:off x="1098476" y="680301"/>
            <a:ext cx="7217940" cy="5523848"/>
            <a:chOff x="1098476" y="680301"/>
            <a:chExt cx="7217940" cy="5523848"/>
          </a:xfrm>
        </p:grpSpPr>
        <p:grpSp>
          <p:nvGrpSpPr>
            <p:cNvPr id="40" name="Group 39"/>
            <p:cNvGrpSpPr/>
            <p:nvPr/>
          </p:nvGrpSpPr>
          <p:grpSpPr>
            <a:xfrm>
              <a:off x="1098476" y="2063601"/>
              <a:ext cx="7217940" cy="1275836"/>
              <a:chOff x="1098476" y="2063601"/>
              <a:chExt cx="7217940" cy="1275836"/>
            </a:xfrm>
          </p:grpSpPr>
          <p:pic>
            <p:nvPicPr>
              <p:cNvPr id="56" name="Picture 4" descr="C:\Users\Bruno\Dropbox\TTRS\20 characters\Character 7.png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9880" y="2063601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7" name="Picture 6" descr="C:\Users\Bruno\Dropbox\TTRS\20 characters\Character 9.png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0581" y="2063602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8" name="Picture 8" descr="C:\Users\Bruno\Dropbox\TTRS\20 characters\Character 11.png"/>
              <p:cNvPicPr>
                <a:picLocks noChangeAspect="1" noChangeArrowheads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9178" y="2063602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9" name="Picture 16" descr="C:\Users\Bruno\Dropbox\TTRS\20 characters\Character 2.png"/>
              <p:cNvPicPr>
                <a:picLocks noChangeAspect="1" noChangeArrowheads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476" y="2063602"/>
                <a:ext cx="1201391" cy="12013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1" name="Group 40"/>
            <p:cNvGrpSpPr/>
            <p:nvPr/>
          </p:nvGrpSpPr>
          <p:grpSpPr>
            <a:xfrm>
              <a:off x="1098476" y="3446904"/>
              <a:ext cx="7217940" cy="1275835"/>
              <a:chOff x="1098476" y="3446904"/>
              <a:chExt cx="7217940" cy="1275835"/>
            </a:xfrm>
          </p:grpSpPr>
          <p:pic>
            <p:nvPicPr>
              <p:cNvPr id="52" name="Picture 7" descr="C:\Users\Bruno\Dropbox\TTRS\20 characters\Character 10.png"/>
              <p:cNvPicPr>
                <a:picLocks noChangeAspect="1" noChangeArrowheads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9880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C:\Users\Bruno\Dropbox\TTRS\20 characters\Character 12.png"/>
              <p:cNvPicPr>
                <a:picLocks noChangeAspect="1" noChangeArrowheads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0581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14" descr="C:\Users\Bruno\Dropbox\TTRS\20 characters\Character 17.png"/>
              <p:cNvPicPr>
                <a:picLocks noChangeAspect="1" noChangeArrowheads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476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17" descr="C:\Users\Bruno\Dropbox\TTRS\20 characters\Character 4.png"/>
              <p:cNvPicPr>
                <a:picLocks noChangeAspect="1" noChangeArrowheads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9177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up 41"/>
            <p:cNvGrpSpPr/>
            <p:nvPr/>
          </p:nvGrpSpPr>
          <p:grpSpPr>
            <a:xfrm>
              <a:off x="1098476" y="4830206"/>
              <a:ext cx="7217940" cy="1373943"/>
              <a:chOff x="827584" y="4934389"/>
              <a:chExt cx="7759724" cy="1477072"/>
            </a:xfrm>
          </p:grpSpPr>
          <p:pic>
            <p:nvPicPr>
              <p:cNvPr id="48" name="Picture 5" descr="C:\Users\Bruno\Dropbox\TTRS\20 characters\Character 8.png"/>
              <p:cNvPicPr>
                <a:picLocks noChangeAspect="1" noChangeArrowheads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959" y="5039861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13" descr="C:\Users\Bruno\Dropbox\TTRS\20 characters\Character 16.png"/>
              <p:cNvPicPr>
                <a:picLocks noChangeAspect="1" noChangeArrowheads="1"/>
              </p:cNvPicPr>
              <p:nvPr/>
            </p:nvPicPr>
            <p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86334" y="5039861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" name="Picture 15" descr="C:\Users\Bruno\Dropbox\TTRS\20 characters\Character 1.png"/>
              <p:cNvPicPr>
                <a:picLocks noChangeAspect="1" noChangeArrowheads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79039" y="5003192"/>
                <a:ext cx="1408269" cy="14082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3" descr="C:\Users\Bruno\Dropbox\TTRS\20 characters\Character 6.png"/>
              <p:cNvPicPr>
                <a:picLocks noChangeAspect="1" noChangeArrowheads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49343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3" name="Group 42"/>
            <p:cNvGrpSpPr/>
            <p:nvPr/>
          </p:nvGrpSpPr>
          <p:grpSpPr>
            <a:xfrm>
              <a:off x="1098476" y="680301"/>
              <a:ext cx="7217940" cy="1275835"/>
              <a:chOff x="827584" y="472989"/>
              <a:chExt cx="7759724" cy="1371600"/>
            </a:xfrm>
          </p:grpSpPr>
          <p:pic>
            <p:nvPicPr>
              <p:cNvPr id="44" name="Picture 12" descr="C:\Users\Bruno\Dropbox\TTRS\20 characters\Character 15.png"/>
              <p:cNvPicPr>
                <a:picLocks noChangeAspect="1" noChangeArrowheads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15708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10" descr="C:\Users\Bruno\Dropbox\TTRS\20 characters\Character 13.png"/>
              <p:cNvPicPr>
                <a:picLocks noChangeAspect="1" noChangeArrowheads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86334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" name="Picture 11" descr="C:\Users\Bruno\Dropbox\TTRS\20 characters\Character 14.png"/>
              <p:cNvPicPr>
                <a:picLocks noChangeAspect="1" noChangeArrowheads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959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18" descr="C:\Users\Bruno\Dropbox\TTRS\20 characters\Character 5.png"/>
              <p:cNvPicPr>
                <a:picLocks noChangeAspect="1" noChangeArrowheads="1"/>
              </p:cNvPicPr>
              <p:nvPr/>
            </p:nvPicPr>
            <p:blipFill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1" name="Picture 30" descr="... | Free Stock Photo | Illustration of a laptop computer | # 17119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8124" y="485751"/>
            <a:ext cx="927025" cy="92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635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03" name="Picture 7" descr="C:\Users\Bruno\Dropbox\TTRS\Avatars\Gareth\Guitar\Guitar-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0684" y="1655717"/>
            <a:ext cx="3861106" cy="386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9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Bruno\Dropbox\TTRS\Avatars\Gareth\Guitar\Guitar-16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35538" y="427346"/>
            <a:ext cx="2918098" cy="291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Bruno\Dropbox\TTRS\Avatars\Gareth\Guitar\Guitar-18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1237" y="375783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Bruno\Dropbox\TTRS\Avatars\Gareth\Guitar\Guitar-01-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1236" y="249271"/>
            <a:ext cx="3213649" cy="321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Bruno\Dropbox\TTRS\Avatars\Gareth\Guitar\Guitar-05-2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290" y="3472909"/>
            <a:ext cx="3426325" cy="342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Bruno\Dropbox\TTRS\Avatars\Gareth\Guitar\Guitar-06-1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03212" y="3586270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Bruno\Dropbox\TTRS\Avatars\Gareth\Guitar\Guitar-13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4432" y="44438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Bruno\Dropbox\TTRS\Avatars\Gareth\Guitar\Guitar-14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630664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Bruno\Dropbox\TTRS\Avatars\Gareth\Guitar\Guitar-19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6136" y="3757323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5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15515" y="620688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ipad templa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833575" y="1321996"/>
            <a:ext cx="5709137" cy="443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@</a:t>
            </a:r>
            <a:r>
              <a:rPr lang="en-GB" dirty="0" err="1">
                <a:solidFill>
                  <a:schemeClr val="bg1"/>
                </a:solidFill>
              </a:rPr>
              <a:t>TTRockStars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727407" y="953961"/>
            <a:ext cx="3459818" cy="936104"/>
          </a:xfrm>
        </p:spPr>
        <p:txBody>
          <a:bodyPr anchor="t">
            <a:normAutofit/>
          </a:bodyPr>
          <a:lstStyle/>
          <a:p>
            <a:pPr marL="174625" indent="-174625" algn="l"/>
            <a:r>
              <a:rPr lang="en-GB" b="1" dirty="0">
                <a:solidFill>
                  <a:schemeClr val="bg1"/>
                </a:solidFill>
                <a:latin typeface="Rock" panose="00000400000000000000" pitchFamily="2" charset="0"/>
              </a:rPr>
              <a:t>App</a:t>
            </a:r>
            <a:endParaRPr lang="en-GB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375387" y="2001880"/>
            <a:ext cx="271440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sym typeface="Wingdings" panose="05000000000000000000" pitchFamily="2" charset="2"/>
              </a:rPr>
              <a:t></a:t>
            </a:r>
          </a:p>
          <a:p>
            <a:pPr algn="ctr"/>
            <a:r>
              <a:rPr lang="en-GB" sz="5400" dirty="0">
                <a:solidFill>
                  <a:schemeClr val="bg1"/>
                </a:solidFill>
              </a:rPr>
              <a:t>1 minute games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590275" y="1846709"/>
            <a:ext cx="4313612" cy="3169262"/>
            <a:chOff x="-4313612" y="4843089"/>
            <a:chExt cx="4313612" cy="3169262"/>
          </a:xfrm>
        </p:grpSpPr>
        <p:sp>
          <p:nvSpPr>
            <p:cNvPr id="63" name="TextBox 62"/>
            <p:cNvSpPr txBox="1"/>
            <p:nvPr/>
          </p:nvSpPr>
          <p:spPr>
            <a:xfrm>
              <a:off x="-4313612" y="4843089"/>
              <a:ext cx="431361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Single player</a:t>
              </a:r>
            </a:p>
            <a:p>
              <a:pPr algn="ctr"/>
              <a:endParaRPr lang="en-GB" sz="4000" dirty="0">
                <a:solidFill>
                  <a:schemeClr val="bg1"/>
                </a:solidFill>
                <a:sym typeface="Wingdings" panose="05000000000000000000" pitchFamily="2" charset="2"/>
              </a:endParaRPr>
            </a:p>
            <a:p>
              <a:pPr algn="ctr"/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Or</a:t>
              </a:r>
            </a:p>
            <a:p>
              <a:pPr algn="ctr"/>
              <a:r>
                <a:rPr lang="en-GB" sz="4000" dirty="0">
                  <a:solidFill>
                    <a:schemeClr val="bg1"/>
                  </a:solidFill>
                  <a:sym typeface="Wingdings" panose="05000000000000000000" pitchFamily="2" charset="2"/>
                </a:rPr>
                <a:t>Multi-player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272561" y="5525992"/>
              <a:ext cx="632693" cy="642208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-2675945" y="7370143"/>
              <a:ext cx="926645" cy="642208"/>
              <a:chOff x="-2675945" y="7370143"/>
              <a:chExt cx="926645" cy="642208"/>
            </a:xfrm>
          </p:grpSpPr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675945" y="7370143"/>
                <a:ext cx="632693" cy="642208"/>
              </a:xfrm>
              <a:prstGeom prst="rect">
                <a:avLst/>
              </a:prstGeom>
            </p:spPr>
          </p:pic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541787" y="7370143"/>
                <a:ext cx="632693" cy="642208"/>
              </a:xfrm>
              <a:prstGeom prst="rect">
                <a:avLst/>
              </a:prstGeom>
            </p:spPr>
          </p:pic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381993" y="7370143"/>
                <a:ext cx="632693" cy="642208"/>
              </a:xfrm>
              <a:prstGeom prst="rect">
                <a:avLst/>
              </a:prstGeom>
            </p:spPr>
          </p:pic>
        </p:grpSp>
      </p:grpSp>
      <p:grpSp>
        <p:nvGrpSpPr>
          <p:cNvPr id="18" name="Group 17"/>
          <p:cNvGrpSpPr/>
          <p:nvPr/>
        </p:nvGrpSpPr>
        <p:grpSpPr>
          <a:xfrm>
            <a:off x="4199756" y="1815103"/>
            <a:ext cx="2924360" cy="3023580"/>
            <a:chOff x="3851024" y="1345372"/>
            <a:chExt cx="3115707" cy="3221417"/>
          </a:xfrm>
        </p:grpSpPr>
        <p:sp>
          <p:nvSpPr>
            <p:cNvPr id="64" name="TextBox 63"/>
            <p:cNvSpPr txBox="1"/>
            <p:nvPr/>
          </p:nvSpPr>
          <p:spPr>
            <a:xfrm>
              <a:off x="3851024" y="1345372"/>
              <a:ext cx="3115707" cy="2262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>
                  <a:solidFill>
                    <a:schemeClr val="bg1"/>
                  </a:solidFill>
                  <a:sym typeface="Wingdings" panose="05000000000000000000" pitchFamily="2" charset="2"/>
                </a:rPr>
                <a:t>Earn &amp; spend on your avatar</a:t>
              </a:r>
              <a:endParaRPr lang="en-GB" sz="4400" dirty="0">
                <a:solidFill>
                  <a:schemeClr val="bg1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74521" y="3630122"/>
              <a:ext cx="1647025" cy="936667"/>
            </a:xfrm>
            <a:prstGeom prst="rect">
              <a:avLst/>
            </a:prstGeom>
          </p:spPr>
        </p:pic>
      </p:grpSp>
      <p:grpSp>
        <p:nvGrpSpPr>
          <p:cNvPr id="69" name="Group 68"/>
          <p:cNvGrpSpPr/>
          <p:nvPr/>
        </p:nvGrpSpPr>
        <p:grpSpPr>
          <a:xfrm>
            <a:off x="4200352" y="2246471"/>
            <a:ext cx="2985110" cy="2284487"/>
            <a:chOff x="1098476" y="680301"/>
            <a:chExt cx="7217940" cy="5523848"/>
          </a:xfrm>
        </p:grpSpPr>
        <p:grpSp>
          <p:nvGrpSpPr>
            <p:cNvPr id="70" name="Group 69"/>
            <p:cNvGrpSpPr/>
            <p:nvPr/>
          </p:nvGrpSpPr>
          <p:grpSpPr>
            <a:xfrm>
              <a:off x="1098476" y="2063601"/>
              <a:ext cx="7217940" cy="1275836"/>
              <a:chOff x="1098476" y="2063601"/>
              <a:chExt cx="7217940" cy="1275836"/>
            </a:xfrm>
          </p:grpSpPr>
          <p:pic>
            <p:nvPicPr>
              <p:cNvPr id="86" name="Picture 4" descr="C:\Users\Bruno\Dropbox\TTRS\20 characters\Character 7.png"/>
              <p:cNvPicPr>
                <a:picLocks noChangeAspect="1" noChangeArrowheads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9880" y="2063601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7" name="Picture 6" descr="C:\Users\Bruno\Dropbox\TTRS\20 characters\Character 9.png"/>
              <p:cNvPicPr>
                <a:picLocks noChangeAspect="1" noChangeArrowheads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0581" y="2063602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8" name="Picture 8" descr="C:\Users\Bruno\Dropbox\TTRS\20 characters\Character 11.png"/>
              <p:cNvPicPr>
                <a:picLocks noChangeAspect="1" noChangeArrowheads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9178" y="2063602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9" name="Picture 16" descr="C:\Users\Bruno\Dropbox\TTRS\20 characters\Character 2.png"/>
              <p:cNvPicPr>
                <a:picLocks noChangeAspect="1" noChangeArrowheads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476" y="2063602"/>
                <a:ext cx="1201391" cy="12013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1" name="Group 70"/>
            <p:cNvGrpSpPr/>
            <p:nvPr/>
          </p:nvGrpSpPr>
          <p:grpSpPr>
            <a:xfrm>
              <a:off x="1098476" y="3446904"/>
              <a:ext cx="7217940" cy="1275835"/>
              <a:chOff x="1098476" y="3446904"/>
              <a:chExt cx="7217940" cy="1275835"/>
            </a:xfrm>
          </p:grpSpPr>
          <p:pic>
            <p:nvPicPr>
              <p:cNvPr id="82" name="Picture 7" descr="C:\Users\Bruno\Dropbox\TTRS\20 characters\Character 10.png"/>
              <p:cNvPicPr>
                <a:picLocks noChangeAspect="1" noChangeArrowheads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59880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3" name="Picture 9" descr="C:\Users\Bruno\Dropbox\TTRS\20 characters\Character 12.png"/>
              <p:cNvPicPr>
                <a:picLocks noChangeAspect="1" noChangeArrowheads="1"/>
              </p:cNvPicPr>
              <p:nvPr/>
            </p:nvPicPr>
            <p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0581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4" name="Picture 14" descr="C:\Users\Bruno\Dropbox\TTRS\20 characters\Character 17.png"/>
              <p:cNvPicPr>
                <a:picLocks noChangeAspect="1" noChangeArrowheads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8476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5" name="Picture 17" descr="C:\Users\Bruno\Dropbox\TTRS\20 characters\Character 4.png"/>
              <p:cNvPicPr>
                <a:picLocks noChangeAspect="1" noChangeArrowheads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9177" y="3446904"/>
                <a:ext cx="1275835" cy="1275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2" name="Group 71"/>
            <p:cNvGrpSpPr/>
            <p:nvPr/>
          </p:nvGrpSpPr>
          <p:grpSpPr>
            <a:xfrm>
              <a:off x="1098476" y="4830206"/>
              <a:ext cx="7217940" cy="1373943"/>
              <a:chOff x="827584" y="4934389"/>
              <a:chExt cx="7759724" cy="1477072"/>
            </a:xfrm>
          </p:grpSpPr>
          <p:pic>
            <p:nvPicPr>
              <p:cNvPr id="78" name="Picture 5" descr="C:\Users\Bruno\Dropbox\TTRS\20 characters\Character 8.png"/>
              <p:cNvPicPr>
                <a:picLocks noChangeAspect="1" noChangeArrowheads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959" y="5039861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9" name="Picture 13" descr="C:\Users\Bruno\Dropbox\TTRS\20 characters\Character 16.png"/>
              <p:cNvPicPr>
                <a:picLocks noChangeAspect="1" noChangeArrowheads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86334" y="5039861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0" name="Picture 15" descr="C:\Users\Bruno\Dropbox\TTRS\20 characters\Character 1.png"/>
              <p:cNvPicPr>
                <a:picLocks noChangeAspect="1" noChangeArrowheads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79039" y="5003192"/>
                <a:ext cx="1408269" cy="14082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1" name="Picture 3" descr="C:\Users\Bruno\Dropbox\TTRS\20 characters\Character 6.png"/>
              <p:cNvPicPr>
                <a:picLocks noChangeAspect="1" noChangeArrowheads="1"/>
              </p:cNvPicPr>
              <p:nvPr/>
            </p:nvPicPr>
            <p:blipFill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49343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3" name="Group 72"/>
            <p:cNvGrpSpPr/>
            <p:nvPr/>
          </p:nvGrpSpPr>
          <p:grpSpPr>
            <a:xfrm>
              <a:off x="1098476" y="680301"/>
              <a:ext cx="7217940" cy="1275835"/>
              <a:chOff x="827584" y="472989"/>
              <a:chExt cx="7759724" cy="1371600"/>
            </a:xfrm>
          </p:grpSpPr>
          <p:pic>
            <p:nvPicPr>
              <p:cNvPr id="74" name="Picture 12" descr="C:\Users\Bruno\Dropbox\TTRS\20 characters\Character 15.png"/>
              <p:cNvPicPr>
                <a:picLocks noChangeAspect="1" noChangeArrowheads="1"/>
              </p:cNvPicPr>
              <p:nvPr/>
            </p:nvPicPr>
            <p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15708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5" name="Picture 10" descr="C:\Users\Bruno\Dropbox\TTRS\20 characters\Character 13.png"/>
              <p:cNvPicPr>
                <a:picLocks noChangeAspect="1" noChangeArrowheads="1"/>
              </p:cNvPicPr>
              <p:nvPr/>
            </p:nvPicPr>
            <p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86334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" name="Picture 11" descr="C:\Users\Bruno\Dropbox\TTRS\20 characters\Character 14.png"/>
              <p:cNvPicPr>
                <a:picLocks noChangeAspect="1" noChangeArrowheads="1"/>
              </p:cNvPicPr>
              <p:nvPr/>
            </p:nvPicPr>
            <p:blipFill>
              <a:blip r:embed="rId2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6959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7" name="Picture 18" descr="C:\Users\Bruno\Dropbox\TTRS\20 characters\Character 5.png"/>
              <p:cNvPicPr>
                <a:picLocks noChangeAspect="1" noChangeArrowheads="1"/>
              </p:cNvPicPr>
              <p:nvPr/>
            </p:nvPicPr>
            <p:blipFill>
              <a:blip r:embed="rId2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584" y="472989"/>
                <a:ext cx="1371600" cy="1371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64" y="1814212"/>
            <a:ext cx="2262737" cy="159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563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743304" y="894452"/>
            <a:ext cx="4608512" cy="4982244"/>
          </a:xfrm>
        </p:spPr>
        <p:txBody>
          <a:bodyPr anchor="t"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Knowing your times tables off by heart is like being able to play a guitar behind your head – it makes you a rock star... a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4900" dirty="0">
                <a:solidFill>
                  <a:schemeClr val="bg1"/>
                </a:solidFill>
                <a:latin typeface="Rock" panose="00000400000000000000" pitchFamily="2" charset="0"/>
              </a:rPr>
              <a:t>Times Table</a:t>
            </a:r>
            <a:br>
              <a:rPr lang="en-GB" sz="4900" dirty="0">
                <a:solidFill>
                  <a:schemeClr val="bg1"/>
                </a:solidFill>
                <a:latin typeface="Rock" panose="00000400000000000000" pitchFamily="2" charset="0"/>
              </a:rPr>
            </a:br>
            <a:r>
              <a:rPr lang="en-GB" sz="4900" dirty="0">
                <a:solidFill>
                  <a:schemeClr val="bg1"/>
                </a:solidFill>
                <a:latin typeface="Rock" panose="00000400000000000000" pitchFamily="2" charset="0"/>
              </a:rPr>
              <a:t>Rock Star</a:t>
            </a:r>
            <a:r>
              <a:rPr lang="en-GB" sz="4900" dirty="0">
                <a:solidFill>
                  <a:schemeClr val="bg1"/>
                </a:solidFill>
              </a:rPr>
              <a:t>!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@</a:t>
            </a:r>
            <a:r>
              <a:rPr lang="en-GB" dirty="0" err="1">
                <a:solidFill>
                  <a:prstClr val="white"/>
                </a:solidFill>
              </a:rPr>
              <a:t>TTRockStars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6C736B"/>
              </a:clrFrom>
              <a:clrTo>
                <a:srgbClr val="6C736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8" y="980728"/>
            <a:ext cx="5013176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5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8711" y="476672"/>
            <a:ext cx="8421761" cy="5852294"/>
          </a:xfrm>
          <a:prstGeom prst="roundRect">
            <a:avLst>
              <a:gd name="adj" fmla="val 8324"/>
            </a:avLst>
          </a:prstGeom>
          <a:solidFill>
            <a:srgbClr val="0070C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695128" y="697706"/>
            <a:ext cx="4608512" cy="5631260"/>
          </a:xfrm>
        </p:spPr>
        <p:txBody>
          <a:bodyPr anchor="t"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The first National Multiplication </a:t>
            </a:r>
            <a:r>
              <a:rPr lang="en-GB" smtClean="0">
                <a:solidFill>
                  <a:schemeClr val="bg1"/>
                </a:solidFill>
              </a:rPr>
              <a:t>Tests  </a:t>
            </a:r>
            <a:r>
              <a:rPr lang="en-GB" smtClean="0">
                <a:solidFill>
                  <a:schemeClr val="bg1"/>
                </a:solidFill>
              </a:rPr>
              <a:t>tooplace </a:t>
            </a:r>
            <a:r>
              <a:rPr lang="en-GB" dirty="0" smtClean="0">
                <a:solidFill>
                  <a:schemeClr val="bg1"/>
                </a:solidFill>
              </a:rPr>
              <a:t>in June 2020 for Year 4.  The children have only 5 seconds to work out the maths calculation and type it in.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" name="AutoShape 2" descr="data:image/jpeg;base64,/9j/4AAQSkZJRgABAQAAAQABAAD/2wCEAAkGBxMHBhUSBxIWFhIWFxYYFhUYFBQaHhcTFxQXFxgXFiAYHCgiGRsmGxYUITEhJSotLy4uHB8zODMsNygtLiwBCgoKDg0OGxAQGywlICYtLDQsLDIsLCwxLC8sLCwsLCwsLCwsLCwsNCwsLCwsLCwsLCwsLCwsMDQsLCwsLCwsLP/AABEIAMoA+QMBEQACEQEDEQH/xAAbAAEAAgMBAQAAAAAAAAAAAAAABQYDBAcBAv/EAEEQAAIBAgIGBggEBAQHAAAAAAABAgMEBREGITFBUWEScYGRobETIjJSYnLB0RQjM0IVNJKyJNLi8BZDU4KDouH/xAAaAQEAAwEBAQAAAAAAAAAAAAAAAwQFAgEG/8QAMBEBAAIBAwIEAwgCAwAAAAAAAAECAwQRMRIhMkFRYRMikRQzQnGBobHRI1JDwfD/2gAMAwEAAhEDEQA/AO4gAAAAAAAAAAAAAAAAAAAAisVx+jhrym+lP3I62vm3LzJ8Wnvk7xwr5dTTH2nn0Vi90sr13/h8qa5LN9rf0SL1NHSOe6jfW5LcdkRWvqtd/nVZvrnL7k8Y6RxEK85LzzMsGes7cM1K8qUf0ak49U5LyZzNKzzEOoyWjiZSlnpTcW7/ADWqi4SWvsa+uZBfSY7cdlimsyV57rNheklG/ajP8ub/AGy2N/C9j8GUsulvTvzC9i1VL9uJTRWWQAAA0sRxWlhsM7qaT3RWuT6l9dhJjxXyeGEWTNTHHzSzWNw7q0jOUej0lmk3ryezPnlkzm9em0w6pbqrFmc5dgGG9uVZ2kqlXZFN9fLrew6pWbWisOb3ilZtKvaNaRO7qunftdNtuEtzzefQ61u49e23qNN0x1V48/7U9Nquqem/Pl/SzlJeAAAAAAAAAAAAAAeN5LWBTtINJ3Uk6eGPKOx1FtfKHBc+7no4NLt81/ozdRq9/lp9f6VYvM8AAAAAABYcB0llZNQvm5U9ie1w+65d3AqZ9LFu9eV3Bq5p8t+8fwuVS9p06SlUqQUWs03JJNPhxM2KWmdohpTkrEbzKKvNK6FD9FyqP4Vku95eGZYppMlueyvfWY68d1fv9Kq90sqGVOPw633v6JFvHpKV57qeTWZLcdmlgtg8WxNRnm17VSTb9lbc3xeztJM2SMdN4/RHhxzlvtP6ukpZLUYzbegAKzpzdejsoU4/vlm/ljlq73HuLuipvabeijrr7Vivr/0paeT1GkzF20Z0g/FpUr1/mftl7/8Aq8zM1Om6fmrx/DU02p6/ltz/ACshTXQAAAAAAAAAAAAKhphjWcnb2r1f8xrf8H37uJoaTB+O36f2ztZn/wCOv6/0qZfZwAAAAAAAAAZAAPujSlXqqNFNybySW9nkzERvLqtZtO0Oi4DhSwqz6O2ctc5cXwXJffiY+fNOS2/l5NnBhjFXbz80mQpwABRdN6nTxeK3RprvcpN/Q1NFH+Pf3ZWun/JEeyvFtSNj1B6uGj2k3SSpYm9eyNR7+U+D59/PPz6Xb5qfRo6fV7/Lf6/2tZQaAAAAAAAAAAAaGN3/APDcNlNe1siuM3s+/YS4cfxLxCLPk+HSbOaSk5Sbk829bfFvaza4YfLwPAAAAAAAAAAAz2lrK7q9Ggutt5JLjJvYjm94rG8u6Um87QtmFfhMCp51a0J1X7Uo+tl8MVHPJeZn5fjZp2iu0NHF8HDG82iZe3emVOGq0pyk+Mmor6vyFNFafFJfXVjwxu1sMurjSG7yqz6FGPtqGcc/hz25vfr2dh3kpjwV7RvPujxXy57d52jz2/hafwdP/pw/pj9ij129Wh0V9Gc5dKBpksscefux8jW0n3bI1n3v6IMsqgAAncD0jnh2ULjOdLxj8ue1cn4FXNpov3jtK3g1Vsfa3eF3s7yF7Q6drJSjy3Pg1ufJmZelqTtaGpS9bxvWWc5dgAAAAAAAFM06uulcwpLZFdJ9b1LuSfeaOip2mzM11+8VVcvKAAAAAAAAAAAAAADdwrDZ4pddChs/dLdFcXz4LeR5csY67ylxYrZLbQ6NYWcLC1VO3WUV3t72+Zj3vN7dUtrHSKV6YbBw7AKTp1R6OIwnulDLtjJ5/wByNPRW+SY92Xrq7XifZWi4ogAABns7ydjW6VrJxfLeuDWxo5vSt42tDul7UnesrfhWlkK+UcQXQl7y9l/WPlzM/Lo7R3p3aWLW1t2v2/hY4TVSCcGmnsa15rkUpjblcid+H0HoAAAAAHONJ6npcdq8mkuyKXnmbGmjbFDF1U75ZRZOrgAAAAAAAAAAAASGD4RUxWtlR1RXtTexfd8iLLmrjjvz6JsOC2We3Hq6Dh1hDDrZQtlkt73yfF8WZGTJa872bGPHXHXaraOEgAAgdMrP8RhXThtpvpf9r1S+j7C1pL9OTb1VNZTqx7+ihGqyAAAAAANuwxKrh8s7SbS3x2p9aertI8mKl/FCXHlvj8MrNYaYxlqxCDi/ejrXanrXiUsmin8Er2PXRPjhYbO/pXsc7WpGXJPWutbUVL47U8ULlMlL+GWycOwAAA5njyyxqrn77NrB93X8mHqPvbfm0CVCAAAAAAAAAAAD7pJSqpS2NrPqzPJ4dV5h1ShQjb0VGhFRitiRhWtNp3lv1rFY2hkPHoAAAfNSCqQams0001xT2nsTtO8PJjeNpczxjD3hl/KnLZti+MHsf060bWLJGSvUw82Kcd5q0iREAAAAAAA9Tyea28Q9SVrj9xa+xVbXCXreL1+JDbT47eSempy180tb6Zzj/M0ovnGTj4PPzK9tDHlKxXXz+KEhR0woT/UjOPYmvB/QhnRZI42TRrsc87tynpLaz2VcuuM15o4nS5Y8kkarFPn/ACpmkVSFbGJztpKUZdFpr5Un4pmjp4mMcRLM1MxOSZrKNJkAAAAAAAAAAAAMlus7iPzR80eW4l1XxQ6uYL6AAAAAHikpNqLWa28nlnr7Ghsbo3H8JWK2mS1VI64S58Hyf2J8GacdvbzQZ8MZa7efk53Xoyt6zhXTUk8mnuZr1tFo3hjWrNZ2ljPXIAAAAAAAAAAAAAAAAAAAAAAAAANnDo9PEaS41ILvmjjJO1J/KUmON7x+cOpGG3gAAAAULSWtOy0jnO3k4tqDzTy1dFLXxWo1dPWt8MRMMnU2tTNM1nbhls9MKtJZXUIz5+y+3LNeCOb6Kk+GdnVNdePFG/7GLYvbYvS/PhUhUWyaUX2P1lmhiw5cU9piY9DLmxZY7xMT6q69TLik8DwAAAAAAAAAAAAAAAAAAAAAAAAJPRun6XHaS+Jv+mLl9CHUTtilPpo3y1dIMZtgAAAApmndv0bunUWyUXF9cXmv7n3GjorfLNWZrq/NFlXLygAAAAAAAAAAAAAAAAAAAAAAAAAAAAsWhFH0mKyk9kYPvk0l4KRU1ttqRHuu6Gu+SZ9IXky2qAAAACL0ksP4hhUowWc4+tHrW7tWa7SfT5Oi8T5INTj+JjmI5c4NhiAAAAAAAAAAAAAAAAAAAAAAAAAAAALtoNb+jsJ1H++WS+WK+7kZuttveI9Gpoa7Um3qspSXgAAAAAKFpXhP4G89JRX5c3n8s9rXU9q7eBq6XN116Z5hk6vD0W6o4lAlpTAAAAAAAAAAAAAAAAAAAAAAAAAAA6hhNr+Cw2nT3xis/meuXi2YmW/XebN7FTopFW2RpAAAAAAMV1bxu7dwuFnGSya/3vOq2ms7w5tWLRtLnuOYLPCq2v1qbfqz+kuD8/LWw54yR7sfPgtin29UWTq4AAAAAAAAAAAAAAAAAAAAAAAASmjVn+NxiCfsx9eXVHZ/7dEg1N+jHKxpsfXkj27ujmO2gAAAAAAAD4q01WpuNVJxepprNNHsTMTvDyYiY2lVMW0R1uWFv/xyf9rfk+8v4tZ5X+rPy6Lzx/RWLm2naVOjcwcXzWWfVx7C7W9bRvWVC1LVna0bMJ05AAAAAAAAAAAAAAAAAAAAAALzoXY/h8PdSa9ao9XyLZ3vN9xl6zJ1X6Y8mtosfTTqnzWIqLgAAAAAAABEaSX9XDbWNS0UWk8pKSb1PY9TWWvV2osafHTJbpsr6nJfHXqqgVplVy9anDvkWvsVfWVT7fb0hgudK61xBxcKWT3OLl5vLwOq6Okd95cW1t7dtoQdWp6Wo3JJZ7oxUV2JLItRG0bKkzvO74PXgAAAAAAAAAAAAAAAAAAAG3hVi8Rv4047G/WfCK2v/e9ojy5Ix1myXFjnJeKunU4KnTUaaySSSXBLYjFmd53luRG0bQ+jx6AAAAAAAAYby2jeWsqdb2ZJp/dczqlpraLQ5vWLVmsuY3trKyupU6/tReXWtzXJrWbdLxesWhhXpNLTWWA6cAAAAAAAAAAAAAAAAAAAAAAF80Qwv8HZekrL16mT6obl27e7gZery9dumOIa+kw9FeqeZT5UWwAAAAAAAAAAhNJsF/idDpUP1YrV8Ufdf0/+lnTZ/hztPCrqdP8AEjeOYUCUXCTU001qae5rczWid2RMbdpeB4AAAAAAAAAAAAAAAAAAABN6L4T/ABG86VZflQev4pbVH6vl1lbU5vh12jmVrS4fiW3niHQDJbAAAAAAAAAAAAAELj2j8MTXTpZRq+9ulyl9/Ms4NROPtPeFXPpoyd47So19ZVLCt0buLi93B8095p0yVvG9ZZV8dqTtaGuduAAAAAAAAAAAAAAAAAA2sNsZYjdqnQ2va90Y72zjJkileqUmPHOS3TDpNhZxsLSNOgtS8Xvb5sxr3m9uqW3jpFK9MNg4dgAAAAAAAAAAAAAMdxQjc0ujcRUovc0me1tNZ3h5asWjaYV+90PpVXnaSlB8H6y8dfiW6a20eKN1O+hpPhnb90RW0Rr03+W4SXKTT8V9SxGsxzzurW0WSONkNeWsrOu4XGSktqUovLryep8izS8XjeFa9JpO0sB04AAAAAAAAAAAAAy21vK7rqFus5PYvvwRza0VjeXVazadodEwPCY4Ta9GOub1zlxfBckZGbNOS2/k2sGGMVdvPzSRCmAAAAAAAAAAAAAAAAGG7u4WdHpXUlGPF+S4vkjqtLWnasOb3rSN7Sp+M6VSuE4YdnCPv/ufV7q8eo0MOkive/dm5tZNu1O0eqtF1RAAAAAAAAAAAAAzWlrO8uFC2jnJ7vq+C5nN7xSN5d0pN52q6DgWDRwmh71R+1L6R4LzMnPnnJPs2MGCMUe6UIE4AAAAAAAAAAAAAABoXuM0LL9epHP3VrfctnaS0wXvxCK+fHTmVdxDTGU1lh8Oj8U9b7EtS7Wy5j0UfjlSya6eKQrVzczu6vSuZOUuLflwXJFyta1jasKNr2tO9p3YjpyAAAAAAAAAAAABvYVhVTFK2VuvVXtTeyP3fIiy5q447psWG2Sdo+q/4ThVPC6HRoLW/ak9sn9uRlZctsk7y18WGuONobxElAAAAAAAAAACGxS+ubDOVOlGrT4x6SaXNa+9eBYxY8V+0ztKtlyZad4jeEP/AMaSy/Rj/W/8pZ+wx/t+yt9vn/X92OemdR/p0oLrcn9j2NDXzl5Ovt5RDVraV3NT2HGPyw/zZkkaTHHujnWZZ9IRtziVa6/mKs2uHSeXctRNXFSvEILZb25mWqdowAAAAAAAAAAAAAHsIuckoJtvYks23yEzty9iN+0LPg+icquUsT9WPuJ638zXs9S19RRzayI7U+q9h0Uz3v8ARb6FGNvSUaEVGK2JIz7Wm07y0q1isbQyHj0AAAAAAAAAAAACIxTR6jiLba6E/ejvfxLY/PmWMWpvTtzCvl01MnfiVUxHRqvZa4L0keMdvbHb3Zl/Hqsd+ezPyaTJTjvH/vJDPU9ZYVQAAAAAAAAAAAAAH1Tg6s+jSTcnsSTbfUkeTMRG8vYiZnaE/huidW413j9HHhtk+zYu3uKuTWUr2r3XMeivbvbstmG4RSw2P+Gj62+T1yfbu6lqKGTNfJ4paGPDTH4YbxElAAAAAAAAAAAAAAAAADTvsLo3/wDNU03x2PvWskplvTwyjvhpfxQgbzQ2MtdlUa5SWfissvEtU1s/ihTvoY/DKGudGbm32QU1xhJPweT8CzXVYreeytbSZa+W6Mr287f+YhKPzRa8yeLVtxKC1bV5jZizPXIAAAAGeQGzQsKtx+hSnLmovLv2HFslK8zCSuK9uIlKWuilxW/VUYL4pZvujmQW1eOOO6eujyTz2TNnofSp67ucpvgvVXhr8StfW2nwxstU0NI8U7/snrSzp2cMrWEYrktvW95Vte1vFK1SlaRtWNmc5dgAAAAAAAAAAAAAAAAAAAAAAABqXNhSqxbq0oN8XCL80SVyXjiZR2x0nmI+iqYpa06cn6OEV1RSL2K9p5lRy0rHEQgakUpakWolSmO7NaU1KXrJPsObzLukQtGE2FKo16SlB9cIv6FLLkvHEyv4sVJ5iPosFG1p0P0YRj1RS8ipN7TzK3FKxxDMcugAA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pic>
        <p:nvPicPr>
          <p:cNvPr id="5" name="Picture 4" descr="https://g.twimg.com/Twitter_logo_blu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1" y="6399084"/>
            <a:ext cx="243136" cy="19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711" y="6411461"/>
            <a:ext cx="1527721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@</a:t>
            </a:r>
            <a:r>
              <a:rPr lang="en-GB" dirty="0" err="1">
                <a:solidFill>
                  <a:prstClr val="white"/>
                </a:solidFill>
              </a:rPr>
              <a:t>TTRockStars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411461"/>
            <a:ext cx="1815753" cy="370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ttrockstars.com</a:t>
            </a:r>
          </a:p>
        </p:txBody>
      </p:sp>
      <p:pic>
        <p:nvPicPr>
          <p:cNvPr id="10" name="Picture 2" descr="C:\Users\Bruno\Dropbox\TTRS\Avatars\Character 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4687" y="6399084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uno\Dropbox\TTRS\Avatars\Character 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9176" y="6393143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runo\Dropbox\TTRS\Avatars\Character 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1932" y="6392307"/>
            <a:ext cx="408928" cy="40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82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1767</TotalTime>
  <Words>500</Words>
  <Application>Microsoft Office PowerPoint</Application>
  <PresentationFormat>On-screen Show (4:3)</PresentationFormat>
  <Paragraphs>150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Rock</vt:lpstr>
      <vt:lpstr>vtks Rude Metal shadow</vt:lpstr>
      <vt:lpstr>Wingdings</vt:lpstr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The times tables are the basics of maths. If you know the basics, you’ll find the rest much much easier.</vt:lpstr>
      <vt:lpstr>PowerPoint Presentation</vt:lpstr>
      <vt:lpstr>PowerPoint Presentation</vt:lpstr>
      <vt:lpstr>PowerPoint Presentation</vt:lpstr>
      <vt:lpstr>PowerPoint Presentation</vt:lpstr>
      <vt:lpstr>Paper version</vt:lpstr>
      <vt:lpstr>PowerPoint Presentation</vt:lpstr>
      <vt:lpstr>PowerPoint Presentation</vt:lpstr>
      <vt:lpstr>Website</vt:lpstr>
      <vt:lpstr>PowerPoint Presentation</vt:lpstr>
      <vt:lpstr>PowerPoint Presentation</vt:lpstr>
      <vt:lpstr>App</vt:lpstr>
      <vt:lpstr>Knowing your times tables off by heart is like being able to play a guitar behind your head – it makes you a rock star... a  Times Table Rock Star!</vt:lpstr>
      <vt:lpstr>The first National Multiplication Tests  tooplace in June 2020 for Year 4.  The children have only 5 seconds to work out the maths calculation and type it in.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Bruno Reddy</dc:creator>
  <cp:lastModifiedBy>Parveen</cp:lastModifiedBy>
  <cp:revision>132</cp:revision>
  <cp:lastPrinted>2015-10-02T17:19:27Z</cp:lastPrinted>
  <dcterms:created xsi:type="dcterms:W3CDTF">2014-01-24T19:42:24Z</dcterms:created>
  <dcterms:modified xsi:type="dcterms:W3CDTF">2022-01-11T16:54:29Z</dcterms:modified>
</cp:coreProperties>
</file>